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333" r:id="rId6"/>
    <p:sldId id="307" r:id="rId7"/>
    <p:sldId id="334" r:id="rId8"/>
    <p:sldId id="335" r:id="rId9"/>
    <p:sldId id="361" r:id="rId10"/>
    <p:sldId id="365" r:id="rId11"/>
    <p:sldId id="358" r:id="rId12"/>
    <p:sldId id="345" r:id="rId13"/>
    <p:sldId id="360" r:id="rId14"/>
    <p:sldId id="362" r:id="rId15"/>
    <p:sldId id="342" r:id="rId16"/>
    <p:sldId id="363" r:id="rId17"/>
    <p:sldId id="36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135F"/>
    <a:srgbClr val="000644"/>
    <a:srgbClr val="000000"/>
    <a:srgbClr val="969696"/>
    <a:srgbClr val="C12737"/>
    <a:srgbClr val="D53E2D"/>
    <a:srgbClr val="AC351E"/>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90" autoAdjust="0"/>
  </p:normalViewPr>
  <p:slideViewPr>
    <p:cSldViewPr snapToGrid="0">
      <p:cViewPr varScale="1">
        <p:scale>
          <a:sx n="87" d="100"/>
          <a:sy n="87" d="100"/>
        </p:scale>
        <p:origin x="147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13/06/2022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nl.wikipedia.org/wiki/Waterstand" TargetMode="External"/><Relationship Id="rId3" Type="http://schemas.openxmlformats.org/officeDocument/2006/relationships/hyperlink" Target="https://nl.wikipedia.org/wiki/Hoogveen" TargetMode="External"/><Relationship Id="rId7" Type="http://schemas.openxmlformats.org/officeDocument/2006/relationships/hyperlink" Target="https://nl.wikipedia.org/wiki/Heide_(vegetati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nl.wikipedia.org/wiki/Blauwgrasland" TargetMode="External"/><Relationship Id="rId5" Type="http://schemas.openxmlformats.org/officeDocument/2006/relationships/hyperlink" Target="https://nl.wikipedia.org/wiki/Beekdal" TargetMode="External"/><Relationship Id="rId4" Type="http://schemas.openxmlformats.org/officeDocument/2006/relationships/hyperlink" Target="https://nl.wikipedia.org/wiki/Zandlandscha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ijksoverheidSansText"/>
              </a:rPr>
              <a:t>Een natuurdoeltype is een in het natuurbeleid nagestreefd type ecosysteem dat een bepaalde biodiversiteit en een bepaalde mate van natuurlijkheid als kwaliteitskenmerken heeft. Een natuurdoel bevat één of meer natuurdoeltypen. </a:t>
            </a:r>
            <a:br>
              <a:rPr lang="nl-NL" b="0" i="0" dirty="0">
                <a:solidFill>
                  <a:srgbClr val="000000"/>
                </a:solidFill>
                <a:effectLst/>
                <a:latin typeface="RijksoverheidSansText"/>
              </a:rPr>
            </a:br>
            <a:r>
              <a:rPr lang="nl-NL" b="0" i="0" dirty="0">
                <a:solidFill>
                  <a:srgbClr val="000000"/>
                </a:solidFill>
                <a:effectLst/>
                <a:latin typeface="RijksoverheidSansText"/>
              </a:rPr>
              <a:t>Verschillende actoren zijn nodig om dit natuurdoel te realiseren: terreinbeheerders, gemeenten, waterschappen, provincies en het Rijk. Met een gemeenschappelijke taal kan afstemming bereikt wordt tussen deze actoren. De natuurdoeltypen vormen daarmee een belangrijk hulpmiddel voor de planvorming, het beheer, de inrichting en de evaluatie van de natuur, met name binnen de Ecologische Hoofdstructuur (EHS). </a:t>
            </a:r>
            <a:br>
              <a:rPr lang="nl-NL" b="0" i="0" dirty="0">
                <a:solidFill>
                  <a:srgbClr val="000000"/>
                </a:solidFill>
                <a:effectLst/>
                <a:latin typeface="RijksoverheidSansText"/>
              </a:rPr>
            </a:br>
            <a:r>
              <a:rPr lang="nl-NL" b="0" i="0" dirty="0">
                <a:solidFill>
                  <a:srgbClr val="000000"/>
                </a:solidFill>
                <a:effectLst/>
                <a:latin typeface="RijksoverheidSansText"/>
              </a:rPr>
              <a:t>Het stelsel van natuurdoeltypen beoogt tevens de schakel te vormen tussen internationale verdragen, EU-richtlijnen en nationaal natuurbeleid enerzijds en uitvoering daarvan anderzijds.</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00000"/>
                </a:solidFill>
                <a:effectLst/>
                <a:latin typeface="RijksoverheidSansText"/>
              </a:rPr>
              <a:t>De focus op een ecosysteembenadering gaat uit van de gedachte dat bescherming van het leefgebied essentieel is voor het behoud van de totale biodiversiteit in Nederland. Om te kunnen beoordelen of aan de behoudsdoelstelling is voldaan, wordt gefocust op doelsoorten. In de natuurdoeltypen is de mate van voorkomen van doelsoorten de belangrijkste indicator voor de natuurkwaliteit. Per natuurdoeltype worden de doelsoorten genoemd die daarvan voor hun voortbestaan afhankelijk zijn. De beleidsdoelstelling per natuurdoeltype is geformuleerd in de vorm van een percentage van het aantal soorten dat op een locatie aanwezig moet zijn. </a:t>
            </a:r>
            <a:br>
              <a:rPr lang="nl-NL" b="0" i="0" dirty="0">
                <a:solidFill>
                  <a:srgbClr val="000000"/>
                </a:solidFill>
                <a:effectLst/>
                <a:latin typeface="RijksoverheidSansText"/>
              </a:rPr>
            </a:br>
            <a:br>
              <a:rPr lang="nl-NL" b="0" i="0" dirty="0">
                <a:solidFill>
                  <a:srgbClr val="000000"/>
                </a:solidFill>
                <a:effectLst/>
                <a:latin typeface="RijksoverheidSansText"/>
              </a:rPr>
            </a:br>
            <a:r>
              <a:rPr lang="nl-NL" b="0" i="0" dirty="0">
                <a:solidFill>
                  <a:srgbClr val="202122"/>
                </a:solidFill>
                <a:effectLst/>
                <a:latin typeface="Arial" panose="020B0604020202020204" pitchFamily="34" charset="0"/>
              </a:rPr>
              <a:t>In het Nederlandse Handboek Natuurdoeltypen wordt het gentiaanblauwtje als doelsoort genoemd voor de volgende natuurdoeltypen:</a:t>
            </a:r>
            <a:br>
              <a:rPr lang="nl-NL" b="0" i="0" dirty="0">
                <a:solidFill>
                  <a:srgbClr val="202122"/>
                </a:solidFill>
                <a:effectLst/>
                <a:latin typeface="Arial" panose="020B0604020202020204" pitchFamily="34" charset="0"/>
              </a:rPr>
            </a:br>
            <a:endParaRPr lang="nl-NL" b="0" i="0" dirty="0">
              <a:solidFill>
                <a:srgbClr val="202122"/>
              </a:solidFill>
              <a:effectLst/>
              <a:latin typeface="Arial" panose="020B0604020202020204" pitchFamily="34" charset="0"/>
            </a:endParaRPr>
          </a:p>
          <a:p>
            <a:pPr algn="l">
              <a:buFont typeface="Arial" panose="020B0604020202020204" pitchFamily="34" charset="0"/>
              <a:buChar char="•"/>
            </a:pPr>
            <a:r>
              <a:rPr lang="nl-NL" b="0" i="0" u="none" strike="noStrike" dirty="0">
                <a:solidFill>
                  <a:srgbClr val="0645AD"/>
                </a:solidFill>
                <a:effectLst/>
                <a:latin typeface="Arial" panose="020B0604020202020204" pitchFamily="34" charset="0"/>
                <a:hlinkClick r:id="rId3" tooltip="Hoogveen"/>
              </a:rPr>
              <a:t>Hoogveenlandschap</a:t>
            </a:r>
            <a:endParaRPr lang="nl-NL" b="0" i="0" dirty="0">
              <a:solidFill>
                <a:srgbClr val="202122"/>
              </a:solidFill>
              <a:effectLst/>
              <a:latin typeface="Arial" panose="020B0604020202020204" pitchFamily="34" charset="0"/>
            </a:endParaRPr>
          </a:p>
          <a:p>
            <a:pPr algn="l">
              <a:buFont typeface="Arial" panose="020B0604020202020204" pitchFamily="34" charset="0"/>
              <a:buChar char="•"/>
            </a:pPr>
            <a:r>
              <a:rPr lang="nl-NL" b="0" i="0" dirty="0">
                <a:solidFill>
                  <a:srgbClr val="202122"/>
                </a:solidFill>
                <a:effectLst/>
                <a:latin typeface="Arial" panose="020B0604020202020204" pitchFamily="34" charset="0"/>
              </a:rPr>
              <a:t>Nagenoeg natuurlijk </a:t>
            </a:r>
            <a:r>
              <a:rPr lang="nl-NL" b="0" i="0" u="none" strike="noStrike" dirty="0">
                <a:solidFill>
                  <a:srgbClr val="0645AD"/>
                </a:solidFill>
                <a:effectLst/>
                <a:latin typeface="Arial" panose="020B0604020202020204" pitchFamily="34" charset="0"/>
                <a:hlinkClick r:id="rId4" tooltip="Zandlandschap"/>
              </a:rPr>
              <a:t>zand</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5" tooltip="Beekdal"/>
              </a:rPr>
              <a:t>beekdallandschap</a:t>
            </a:r>
            <a:endParaRPr lang="nl-NL" b="0" i="0" dirty="0">
              <a:solidFill>
                <a:srgbClr val="202122"/>
              </a:solidFill>
              <a:effectLst/>
              <a:latin typeface="Arial" panose="020B0604020202020204" pitchFamily="34" charset="0"/>
            </a:endParaRPr>
          </a:p>
          <a:p>
            <a:pPr algn="l">
              <a:buFont typeface="Arial" panose="020B0604020202020204" pitchFamily="34" charset="0"/>
              <a:buChar char="•"/>
            </a:pPr>
            <a:r>
              <a:rPr lang="nl-NL" b="0" i="0" dirty="0">
                <a:solidFill>
                  <a:srgbClr val="202122"/>
                </a:solidFill>
                <a:effectLst/>
                <a:latin typeface="Arial" panose="020B0604020202020204" pitchFamily="34" charset="0"/>
              </a:rPr>
              <a:t>Begeleid-natuurlijk zandlandschap</a:t>
            </a:r>
          </a:p>
          <a:p>
            <a:pPr algn="l">
              <a:buFont typeface="Arial" panose="020B0604020202020204" pitchFamily="34" charset="0"/>
              <a:buChar char="•"/>
            </a:pPr>
            <a:r>
              <a:rPr lang="nl-NL" b="0" i="0" dirty="0">
                <a:solidFill>
                  <a:srgbClr val="202122"/>
                </a:solidFill>
                <a:effectLst/>
                <a:latin typeface="Arial" panose="020B0604020202020204" pitchFamily="34" charset="0"/>
              </a:rPr>
              <a:t>Nat </a:t>
            </a:r>
            <a:r>
              <a:rPr lang="nl-NL" b="0" i="0" u="none" strike="noStrike" dirty="0">
                <a:solidFill>
                  <a:srgbClr val="0645AD"/>
                </a:solidFill>
                <a:effectLst/>
                <a:latin typeface="Arial" panose="020B0604020202020204" pitchFamily="34" charset="0"/>
                <a:hlinkClick r:id="rId6" tooltip="Blauwgrasland"/>
              </a:rPr>
              <a:t>schraalgrasland</a:t>
            </a:r>
            <a:endParaRPr lang="nl-NL" b="0" i="0" dirty="0">
              <a:solidFill>
                <a:srgbClr val="202122"/>
              </a:solidFill>
              <a:effectLst/>
              <a:latin typeface="Arial" panose="020B0604020202020204" pitchFamily="34" charset="0"/>
            </a:endParaRPr>
          </a:p>
          <a:p>
            <a:pPr algn="l">
              <a:buFont typeface="Arial" panose="020B0604020202020204" pitchFamily="34" charset="0"/>
              <a:buChar char="•"/>
            </a:pPr>
            <a:r>
              <a:rPr lang="nl-NL" b="0" i="0" dirty="0">
                <a:solidFill>
                  <a:srgbClr val="202122"/>
                </a:solidFill>
                <a:effectLst/>
                <a:latin typeface="Arial" panose="020B0604020202020204" pitchFamily="34" charset="0"/>
              </a:rPr>
              <a:t>Natte </a:t>
            </a:r>
            <a:r>
              <a:rPr lang="nl-NL" b="0" i="0" u="none" strike="noStrike" dirty="0">
                <a:solidFill>
                  <a:srgbClr val="0645AD"/>
                </a:solidFill>
                <a:effectLst/>
                <a:latin typeface="Arial" panose="020B0604020202020204" pitchFamily="34" charset="0"/>
                <a:hlinkClick r:id="rId7" tooltip="Heide (vegetatie)"/>
              </a:rPr>
              <a:t>heide</a:t>
            </a:r>
            <a:endParaRPr lang="nl-NL" b="0" i="0" dirty="0">
              <a:solidFill>
                <a:srgbClr val="202122"/>
              </a:solidFill>
              <a:effectLst/>
              <a:latin typeface="Arial" panose="020B0604020202020204" pitchFamily="34" charset="0"/>
            </a:endParaRPr>
          </a:p>
          <a:p>
            <a:pPr algn="l"/>
            <a:r>
              <a:rPr lang="nl-NL" b="0" i="0" dirty="0">
                <a:solidFill>
                  <a:srgbClr val="202122"/>
                </a:solidFill>
                <a:effectLst/>
                <a:latin typeface="Arial" panose="020B0604020202020204" pitchFamily="34" charset="0"/>
              </a:rPr>
              <a:t>Te nemen maatregelen voor deze soort kunnen bijvoorbeeld zijn het aanpassen van de </a:t>
            </a:r>
            <a:r>
              <a:rPr lang="nl-NL" b="0" i="0" u="none" strike="noStrike" dirty="0">
                <a:solidFill>
                  <a:srgbClr val="0645AD"/>
                </a:solidFill>
                <a:effectLst/>
                <a:latin typeface="Arial" panose="020B0604020202020204" pitchFamily="34" charset="0"/>
                <a:hlinkClick r:id="rId8" tooltip="Waterstand"/>
              </a:rPr>
              <a:t>waterstand</a:t>
            </a:r>
            <a:r>
              <a:rPr lang="nl-NL" b="0" i="0" dirty="0">
                <a:solidFill>
                  <a:srgbClr val="202122"/>
                </a:solidFill>
                <a:effectLst/>
                <a:latin typeface="Arial" panose="020B0604020202020204" pitchFamily="34" charset="0"/>
              </a:rPr>
              <a:t> in een gebied.</a:t>
            </a:r>
            <a:endParaRPr lang="nl-NL" b="0" i="0" dirty="0">
              <a:solidFill>
                <a:srgbClr val="000000"/>
              </a:solidFill>
              <a:effectLst/>
              <a:latin typeface="RijksoverheidSansText"/>
            </a:endParaRP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86035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gn="l">
              <a:buFontTx/>
              <a:buChar char="-"/>
            </a:pPr>
            <a:r>
              <a:rPr lang="nl-NL" dirty="0" err="1"/>
              <a:t>Onstaan</a:t>
            </a:r>
            <a:r>
              <a:rPr lang="nl-NL" dirty="0"/>
              <a:t> </a:t>
            </a:r>
            <a:r>
              <a:rPr lang="nl-NL" dirty="0" err="1"/>
              <a:t>nederland</a:t>
            </a:r>
            <a:r>
              <a:rPr lang="nl-NL" dirty="0"/>
              <a:t>: fijn en licht gesteente weinig voedingsstoffen. Calcium en andere </a:t>
            </a:r>
            <a:r>
              <a:rPr lang="nl-NL" dirty="0" err="1"/>
              <a:t>basissche</a:t>
            </a:r>
            <a:r>
              <a:rPr lang="nl-NL" dirty="0"/>
              <a:t> stoffen heel weinig in te vinden. </a:t>
            </a:r>
          </a:p>
          <a:p>
            <a:pPr marL="171450" indent="-171450" algn="l">
              <a:buFontTx/>
              <a:buChar char="-"/>
            </a:pPr>
            <a:r>
              <a:rPr lang="nl-NL" dirty="0"/>
              <a:t>Wel zee en rivierklei, leem enz. hier geldt een ander soort natuurdoeltypen voor. </a:t>
            </a:r>
          </a:p>
          <a:p>
            <a:pPr marL="171450" indent="-171450" algn="l">
              <a:buFontTx/>
              <a:buChar char="-"/>
            </a:pPr>
            <a:r>
              <a:rPr lang="nl-NL" dirty="0"/>
              <a:t>Climax ecosysteem</a:t>
            </a:r>
          </a:p>
          <a:p>
            <a:pPr algn="l"/>
            <a:endParaRPr lang="nl-NL" dirty="0"/>
          </a:p>
          <a:p>
            <a:pPr marL="171450" indent="-171450" algn="l">
              <a:buFontTx/>
              <a:buChar char="-"/>
            </a:pPr>
            <a:r>
              <a:rPr lang="nl-NL" dirty="0"/>
              <a:t>Inheemse loofhoutsoorten: deze hebben goed verterende bladeren die niet verzurend werken op de bodem</a:t>
            </a:r>
          </a:p>
          <a:p>
            <a:pPr marL="171450" indent="-171450" algn="l">
              <a:buFontTx/>
              <a:buChar char="-"/>
            </a:pPr>
            <a:r>
              <a:rPr lang="nl-NL" dirty="0"/>
              <a:t>Homogene delen: Deze bomen worden of gekapt of </a:t>
            </a:r>
            <a:r>
              <a:rPr lang="nl-NL" dirty="0" err="1"/>
              <a:t>geringt</a:t>
            </a:r>
            <a:r>
              <a:rPr lang="nl-NL" dirty="0"/>
              <a:t> waardoor er meer licht naar de grond kan komen (</a:t>
            </a:r>
            <a:r>
              <a:rPr lang="nl-NL" dirty="0" err="1"/>
              <a:t>kronendak</a:t>
            </a:r>
            <a:r>
              <a:rPr lang="nl-NL" dirty="0"/>
              <a:t>). Daardoor kunnen meer </a:t>
            </a:r>
            <a:r>
              <a:rPr lang="nl-NL" dirty="0" err="1"/>
              <a:t>juviniele</a:t>
            </a:r>
            <a:r>
              <a:rPr lang="nl-NL" dirty="0"/>
              <a:t> locatie-eigen bomen en struiken naar boven komen. </a:t>
            </a:r>
          </a:p>
          <a:p>
            <a:pPr marL="171450" indent="-171450" algn="l">
              <a:buFontTx/>
              <a:buChar char="-"/>
            </a:pPr>
            <a:r>
              <a:rPr lang="nl-NL" dirty="0"/>
              <a:t>Actief beheer bosranden: het </a:t>
            </a:r>
            <a:r>
              <a:rPr lang="nl-NL" dirty="0" err="1"/>
              <a:t>optijd</a:t>
            </a:r>
            <a:r>
              <a:rPr lang="nl-NL" dirty="0"/>
              <a:t> maaien, ervoor zorgen dat er ruimte is voor de kruid en struiklaag. </a:t>
            </a:r>
            <a:br>
              <a:rPr lang="nl-NL" dirty="0"/>
            </a:br>
            <a:br>
              <a:rPr lang="nl-NL" dirty="0"/>
            </a:br>
            <a:endParaRPr lang="en-US" dirty="0"/>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65270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Hengel: Weinig </a:t>
            </a:r>
            <a:r>
              <a:rPr lang="nl-NL" dirty="0" err="1"/>
              <a:t>concurentiekracht</a:t>
            </a:r>
            <a:endParaRPr lang="nl-NL" dirty="0"/>
          </a:p>
          <a:p>
            <a:r>
              <a:rPr lang="nl-NL" dirty="0"/>
              <a:t>Bosanemoon: Gevoelig voor verdroging ver </a:t>
            </a:r>
            <a:r>
              <a:rPr lang="nl-NL" dirty="0" err="1"/>
              <a:t>veruiging</a:t>
            </a:r>
            <a:endParaRPr lang="nl-NL" dirty="0"/>
          </a:p>
          <a:p>
            <a:r>
              <a:rPr lang="nl-NL" dirty="0"/>
              <a:t>Rendiermos: Afgenomen door vermesting en verzuring</a:t>
            </a:r>
          </a:p>
          <a:p>
            <a:endParaRPr lang="en-US"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13592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de boomklever en het wild zwijn zijn indicatoren</a:t>
            </a:r>
          </a:p>
          <a:p>
            <a:r>
              <a:rPr lang="nl-NL" b="0" i="0" dirty="0">
                <a:solidFill>
                  <a:srgbClr val="646464"/>
                </a:solidFill>
                <a:effectLst/>
                <a:latin typeface="Interstate"/>
              </a:rPr>
              <a:t>Soortenrijke oudere bossen met loofbomen met veel stamoppervlakte en enkele open plekken zijn uitstekend geschikt voor de boomklever. </a:t>
            </a:r>
          </a:p>
          <a:p>
            <a:endParaRPr lang="nl-NL" b="0" i="0" dirty="0">
              <a:solidFill>
                <a:srgbClr val="646464"/>
              </a:solidFill>
              <a:effectLst/>
              <a:latin typeface="Interstate"/>
            </a:endParaRPr>
          </a:p>
          <a:p>
            <a:r>
              <a:rPr lang="nl-NL" b="0" i="0" dirty="0">
                <a:solidFill>
                  <a:srgbClr val="646464"/>
                </a:solidFill>
                <a:effectLst/>
                <a:latin typeface="Interstate"/>
              </a:rPr>
              <a:t>Wild zwijn heeft namelijk mastjaren. Zomereik </a:t>
            </a:r>
            <a:r>
              <a:rPr lang="nl-NL" b="0" i="0" dirty="0">
                <a:solidFill>
                  <a:srgbClr val="646464"/>
                </a:solidFill>
                <a:effectLst/>
                <a:latin typeface="Interstate"/>
                <a:sym typeface="Wingdings" panose="05000000000000000000" pitchFamily="2" charset="2"/>
              </a:rPr>
              <a:t> minder vitaal  minder eikels  minder wilde zwijnen</a:t>
            </a:r>
            <a:endParaRPr lang="en-US"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133765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gn="l">
              <a:buFont typeface="Arial" panose="020B0604020202020204" pitchFamily="34" charset="0"/>
              <a:buChar char="•"/>
            </a:pPr>
            <a:r>
              <a:rPr lang="nl-NL" b="0" i="0" dirty="0">
                <a:solidFill>
                  <a:srgbClr val="6E6C6D"/>
                </a:solidFill>
                <a:effectLst/>
                <a:latin typeface="Ubuntu Condensed" panose="020B0506030602030204" pitchFamily="34" charset="0"/>
              </a:rPr>
              <a:t>Vermesting </a:t>
            </a:r>
            <a:r>
              <a:rPr lang="nl-NL" b="0" i="0" dirty="0">
                <a:solidFill>
                  <a:srgbClr val="6E6C6D"/>
                </a:solidFill>
                <a:effectLst/>
                <a:latin typeface="Ubuntu Condensed" panose="020B0506030602030204" pitchFamily="34" charset="0"/>
                <a:sym typeface="Wingdings" panose="05000000000000000000" pitchFamily="2" charset="2"/>
              </a:rPr>
              <a:t> verruiging  geen open plekken  verdwijning bosmieren  afname Groene specht. Tonen wel herstel</a:t>
            </a:r>
          </a:p>
          <a:p>
            <a:pPr marL="171450" indent="-171450" algn="l">
              <a:buFont typeface="Arial" panose="020B0604020202020204" pitchFamily="34" charset="0"/>
              <a:buChar char="•"/>
            </a:pPr>
            <a:endParaRPr lang="nl-NL" b="0" i="0" dirty="0">
              <a:solidFill>
                <a:srgbClr val="6E6C6D"/>
              </a:solidFill>
              <a:effectLst/>
              <a:latin typeface="Ubuntu Condensed" panose="020B0506030602030204" pitchFamily="34" charset="0"/>
            </a:endParaRPr>
          </a:p>
          <a:p>
            <a:pPr marL="171450" indent="-171450" algn="l">
              <a:buFont typeface="Arial" panose="020B0604020202020204" pitchFamily="34" charset="0"/>
              <a:buChar char="•"/>
            </a:pPr>
            <a:r>
              <a:rPr lang="nl-NL" dirty="0"/>
              <a:t>Vooral bosranden, met een breedte van vijftig tot honderd meter, zijn erg gevoelig voor vermesting door het inwaaien van meststoffen en ammonium. Gericht beheer kan dit enigszins indammen, bijvoorbeeld door er voor te zorgen dat de bosrand goed gesloten blijft. Dit kan door veel bomen en struiken aan te planten, het liefst soorten die tegen een stootje kunnen, bijvoorbeeld vlier die het erg goed doet bij sterke vermesting en eventueel de gewone esdoorn. Door de vertering van calciumrijk esdoornblad komt er extra bufferstof in de bodem. </a:t>
            </a:r>
          </a:p>
          <a:p>
            <a:pPr marL="171450" indent="-171450" algn="l">
              <a:buFont typeface="Arial" panose="020B0604020202020204" pitchFamily="34" charset="0"/>
              <a:buChar char="•"/>
            </a:pPr>
            <a:r>
              <a:rPr lang="nl-NL" dirty="0"/>
              <a:t>Vermesting zou aangepakt kunnen worden door de </a:t>
            </a:r>
            <a:r>
              <a:rPr lang="nl-NL" dirty="0" err="1"/>
              <a:t>strooisellaag</a:t>
            </a:r>
            <a:r>
              <a:rPr lang="nl-NL" dirty="0"/>
              <a:t> te verwijderen.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397110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gn="l">
              <a:buFont typeface="Arial" panose="020B0604020202020204" pitchFamily="34" charset="0"/>
              <a:buChar char="•"/>
            </a:pPr>
            <a:r>
              <a:rPr lang="nl-NL" b="0" i="0" dirty="0">
                <a:solidFill>
                  <a:srgbClr val="6E6C6D"/>
                </a:solidFill>
                <a:effectLst/>
                <a:latin typeface="Ubuntu Condensed" panose="020B0506030602030204" pitchFamily="34" charset="0"/>
              </a:rPr>
              <a:t>Door verzuring neemt het aantal </a:t>
            </a:r>
            <a:r>
              <a:rPr lang="nl-NL" b="0" i="0" dirty="0" err="1">
                <a:solidFill>
                  <a:srgbClr val="6E6C6D"/>
                </a:solidFill>
                <a:effectLst/>
                <a:latin typeface="Ubuntu Condensed" panose="020B0506030602030204" pitchFamily="34" charset="0"/>
              </a:rPr>
              <a:t>mycorrhizapaddenstoelen</a:t>
            </a:r>
            <a:r>
              <a:rPr lang="nl-NL" b="0" i="0" dirty="0">
                <a:solidFill>
                  <a:srgbClr val="6E6C6D"/>
                </a:solidFill>
                <a:effectLst/>
                <a:latin typeface="Ubuntu Condensed" panose="020B0506030602030204" pitchFamily="34" charset="0"/>
              </a:rPr>
              <a:t> af zoals boleten en </a:t>
            </a:r>
            <a:r>
              <a:rPr lang="nl-NL" b="0" i="0" dirty="0" err="1">
                <a:solidFill>
                  <a:srgbClr val="6E6C6D"/>
                </a:solidFill>
                <a:effectLst/>
                <a:latin typeface="Ubuntu Condensed" panose="020B0506030602030204" pitchFamily="34" charset="0"/>
              </a:rPr>
              <a:t>russula’s</a:t>
            </a:r>
            <a:r>
              <a:rPr lang="nl-NL" b="0" i="0" dirty="0">
                <a:solidFill>
                  <a:srgbClr val="6E6C6D"/>
                </a:solidFill>
                <a:effectLst/>
                <a:latin typeface="Ubuntu Condensed" panose="020B0506030602030204" pitchFamily="34" charset="0"/>
              </a:rPr>
              <a:t>. Ook neemt de hanenkam steeds meer af.</a:t>
            </a:r>
          </a:p>
          <a:p>
            <a:pPr marL="171450" indent="-171450" algn="l">
              <a:buFont typeface="Arial" panose="020B0604020202020204" pitchFamily="34" charset="0"/>
              <a:buChar char="•"/>
            </a:pPr>
            <a:endParaRPr lang="nl-NL" b="0" i="0" dirty="0">
              <a:solidFill>
                <a:srgbClr val="6E6C6D"/>
              </a:solidFill>
              <a:effectLst/>
              <a:latin typeface="Ubuntu Condensed" panose="020B0506030602030204" pitchFamily="34" charset="0"/>
            </a:endParaRPr>
          </a:p>
          <a:p>
            <a:endParaRPr lang="en-US"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185949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Verdroging van het bos kan lokaal en regionaal worden tegengegaan. Op plaatselijk niveau is het afdammen van afwateringsloten soms effectief, net als het verhogen van de grondwaterstand in omringend landbouwgebied. Regionaal is het herstel van grondwaterstromingen essentieel.</a:t>
            </a:r>
          </a:p>
          <a:p>
            <a:endParaRPr lang="en-US"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1125939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13-6-2022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13-6-2022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13-6-2022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13-6-2022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13-6-2022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13-6-2022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13-6-2022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13-6-2022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13-6-2022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13-6-2022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13-6-2022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13-6-2022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13-6-2022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13-6-2022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Gqd5dvcFZ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www.youtube.com/watch?v=NHdKpBcAtN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C982B9C-3754-538B-F8B3-03C5286F1E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56804" y="82457"/>
            <a:ext cx="9035196" cy="6482164"/>
          </a:xfrm>
          <a:prstGeom prst="rect">
            <a:avLst/>
          </a:prstGeom>
        </p:spPr>
      </p:pic>
      <p:sp>
        <p:nvSpPr>
          <p:cNvPr id="2" name="Titel 1"/>
          <p:cNvSpPr>
            <a:spLocks noGrp="1"/>
          </p:cNvSpPr>
          <p:nvPr>
            <p:ph type="ctrTitle"/>
          </p:nvPr>
        </p:nvSpPr>
        <p:spPr>
          <a:xfrm>
            <a:off x="70338" y="-1069335"/>
            <a:ext cx="10972800" cy="1828800"/>
          </a:xfrm>
        </p:spPr>
        <p:txBody>
          <a:bodyPr/>
          <a:lstStyle/>
          <a:p>
            <a:r>
              <a:rPr lang="nl-NL" sz="4000">
                <a:solidFill>
                  <a:srgbClr val="000644"/>
                </a:solidFill>
                <a:effectLst/>
              </a:rPr>
              <a:t>Natuurdoeltypen</a:t>
            </a:r>
          </a:p>
        </p:txBody>
      </p:sp>
      <p:sp>
        <p:nvSpPr>
          <p:cNvPr id="3" name="Ondertitel 2"/>
          <p:cNvSpPr>
            <a:spLocks noGrp="1"/>
          </p:cNvSpPr>
          <p:nvPr>
            <p:ph type="subTitle" idx="1"/>
          </p:nvPr>
        </p:nvSpPr>
        <p:spPr>
          <a:xfrm>
            <a:off x="-1722046" y="615858"/>
            <a:ext cx="7089539" cy="1752600"/>
          </a:xfrm>
        </p:spPr>
        <p:txBody>
          <a:bodyPr/>
          <a:lstStyle/>
          <a:p>
            <a:r>
              <a:rPr lang="nl-NL" sz="2000">
                <a:solidFill>
                  <a:schemeClr val="bg2">
                    <a:lumMod val="85000"/>
                  </a:schemeClr>
                </a:solidFill>
              </a:rPr>
              <a:t>Flora, Fauna, waternatuur en</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928EB-4F49-5A25-C42C-2FB1F1E5D6E3}"/>
              </a:ext>
            </a:extLst>
          </p:cNvPr>
          <p:cNvSpPr>
            <a:spLocks noGrp="1"/>
          </p:cNvSpPr>
          <p:nvPr>
            <p:ph type="title"/>
          </p:nvPr>
        </p:nvSpPr>
        <p:spPr/>
        <p:txBody>
          <a:bodyPr/>
          <a:lstStyle/>
          <a:p>
            <a:r>
              <a:rPr lang="nl-NL" dirty="0"/>
              <a:t>Verzuring</a:t>
            </a:r>
            <a:endParaRPr lang="en-US" dirty="0"/>
          </a:p>
        </p:txBody>
      </p:sp>
      <p:sp>
        <p:nvSpPr>
          <p:cNvPr id="3" name="Tijdelijke aanduiding voor inhoud 2">
            <a:extLst>
              <a:ext uri="{FF2B5EF4-FFF2-40B4-BE49-F238E27FC236}">
                <a16:creationId xmlns:a16="http://schemas.microsoft.com/office/drawing/2014/main" id="{DA4B3C51-2FEA-73E6-DB78-47652D38F7CE}"/>
              </a:ext>
            </a:extLst>
          </p:cNvPr>
          <p:cNvSpPr>
            <a:spLocks noGrp="1"/>
          </p:cNvSpPr>
          <p:nvPr>
            <p:ph idx="1"/>
          </p:nvPr>
        </p:nvSpPr>
        <p:spPr/>
        <p:txBody>
          <a:bodyPr/>
          <a:lstStyle/>
          <a:p>
            <a:r>
              <a:rPr lang="nl-NL" sz="2400" dirty="0"/>
              <a:t>Natuurlijke verzuring (door ophoping strooisel)</a:t>
            </a:r>
          </a:p>
          <a:p>
            <a:pPr lvl="1"/>
            <a:r>
              <a:rPr lang="nl-NL" sz="2400" dirty="0"/>
              <a:t>Optreden plagen op bomen</a:t>
            </a:r>
          </a:p>
          <a:p>
            <a:pPr lvl="1"/>
            <a:r>
              <a:rPr lang="nl-NL" sz="2400" dirty="0"/>
              <a:t>Oprukken zuurtolerante soorten</a:t>
            </a:r>
          </a:p>
          <a:p>
            <a:pPr lvl="1"/>
            <a:r>
              <a:rPr lang="nl-NL" sz="2400" dirty="0"/>
              <a:t>Achteruitgang paddenstoelenflora</a:t>
            </a:r>
          </a:p>
          <a:p>
            <a:r>
              <a:rPr lang="en-US" sz="2400" dirty="0" err="1"/>
              <a:t>Oplossing</a:t>
            </a:r>
            <a:endParaRPr lang="en-US" sz="2400" dirty="0"/>
          </a:p>
          <a:p>
            <a:pPr lvl="1"/>
            <a:r>
              <a:rPr lang="en-US" sz="2400" dirty="0" err="1"/>
              <a:t>Toevoegen</a:t>
            </a:r>
            <a:r>
              <a:rPr lang="en-US" sz="2400" dirty="0"/>
              <a:t> </a:t>
            </a:r>
            <a:r>
              <a:rPr lang="en-US" sz="2400" dirty="0" err="1"/>
              <a:t>basische</a:t>
            </a:r>
            <a:r>
              <a:rPr lang="en-US" sz="2400" dirty="0"/>
              <a:t> stiffen</a:t>
            </a:r>
          </a:p>
          <a:p>
            <a:pPr lvl="1"/>
            <a:r>
              <a:rPr lang="en-US" sz="2400" dirty="0" err="1"/>
              <a:t>Toevoegen</a:t>
            </a:r>
            <a:r>
              <a:rPr lang="en-US" sz="2400" dirty="0"/>
              <a:t> mycorrhiza</a:t>
            </a:r>
          </a:p>
          <a:p>
            <a:pPr lvl="1"/>
            <a:endParaRPr lang="en-US" sz="2400" dirty="0"/>
          </a:p>
        </p:txBody>
      </p:sp>
      <p:sp>
        <p:nvSpPr>
          <p:cNvPr id="4" name="Tijdelijke aanduiding voor datum 3">
            <a:extLst>
              <a:ext uri="{FF2B5EF4-FFF2-40B4-BE49-F238E27FC236}">
                <a16:creationId xmlns:a16="http://schemas.microsoft.com/office/drawing/2014/main" id="{D17D597B-DB32-F709-12AC-134B7D0C0BC7}"/>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BA7D005E-C8CF-ED90-2BAE-6B182787815D}"/>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A799DDC6-7625-6DA3-CE0A-D5360FB0077C}"/>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7" name="Afbeelding 6">
            <a:extLst>
              <a:ext uri="{FF2B5EF4-FFF2-40B4-BE49-F238E27FC236}">
                <a16:creationId xmlns:a16="http://schemas.microsoft.com/office/drawing/2014/main" id="{16DBB353-2107-274F-D266-42FF0025C47C}"/>
              </a:ext>
            </a:extLst>
          </p:cNvPr>
          <p:cNvPicPr>
            <a:picLocks noChangeAspect="1"/>
          </p:cNvPicPr>
          <p:nvPr/>
        </p:nvPicPr>
        <p:blipFill rotWithShape="1">
          <a:blip r:embed="rId3"/>
          <a:srcRect l="11693" t="13298" r="13588" b="34960"/>
          <a:stretch/>
        </p:blipFill>
        <p:spPr>
          <a:xfrm rot="16200000">
            <a:off x="6980394" y="2056082"/>
            <a:ext cx="4217344" cy="5191862"/>
          </a:xfrm>
          <a:prstGeom prst="rect">
            <a:avLst/>
          </a:prstGeom>
        </p:spPr>
      </p:pic>
    </p:spTree>
    <p:extLst>
      <p:ext uri="{BB962C8B-B14F-4D97-AF65-F5344CB8AC3E}">
        <p14:creationId xmlns:p14="http://schemas.microsoft.com/office/powerpoint/2010/main" val="16165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A4BCB-5C26-69D8-F7C4-6D7711971B61}"/>
              </a:ext>
            </a:extLst>
          </p:cNvPr>
          <p:cNvSpPr>
            <a:spLocks noGrp="1"/>
          </p:cNvSpPr>
          <p:nvPr>
            <p:ph type="title"/>
          </p:nvPr>
        </p:nvSpPr>
        <p:spPr>
          <a:xfrm>
            <a:off x="371476" y="296863"/>
            <a:ext cx="5638799" cy="1160403"/>
          </a:xfrm>
        </p:spPr>
        <p:txBody>
          <a:bodyPr anchor="t">
            <a:normAutofit/>
          </a:bodyPr>
          <a:lstStyle/>
          <a:p>
            <a:r>
              <a:rPr lang="nl-NL" dirty="0"/>
              <a:t>Verdroging</a:t>
            </a:r>
            <a:endParaRPr lang="en-US" dirty="0"/>
          </a:p>
        </p:txBody>
      </p:sp>
      <p:sp>
        <p:nvSpPr>
          <p:cNvPr id="5" name="Tijdelijke aanduiding voor voettekst 4">
            <a:extLst>
              <a:ext uri="{FF2B5EF4-FFF2-40B4-BE49-F238E27FC236}">
                <a16:creationId xmlns:a16="http://schemas.microsoft.com/office/drawing/2014/main" id="{E40616E3-D3E0-3893-360B-2849F5D26EDE}"/>
              </a:ext>
            </a:extLst>
          </p:cNvPr>
          <p:cNvSpPr>
            <a:spLocks noGrp="1"/>
          </p:cNvSpPr>
          <p:nvPr>
            <p:ph type="ftr" sz="quarter" idx="11"/>
          </p:nvPr>
        </p:nvSpPr>
        <p:spPr>
          <a:xfrm>
            <a:off x="720568" y="6325170"/>
            <a:ext cx="5296057" cy="216000"/>
          </a:xfrm>
        </p:spPr>
        <p:txBody>
          <a:bodyPr anchor="t">
            <a:normAutofit/>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38EB3B32-31CB-64F9-EE77-8D81FB6E8AED}"/>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11</a:t>
            </a:fld>
            <a:endParaRPr lang="nl-NL" noProof="0"/>
          </a:p>
        </p:txBody>
      </p:sp>
      <p:sp>
        <p:nvSpPr>
          <p:cNvPr id="3" name="Tijdelijke aanduiding voor inhoud 2">
            <a:extLst>
              <a:ext uri="{FF2B5EF4-FFF2-40B4-BE49-F238E27FC236}">
                <a16:creationId xmlns:a16="http://schemas.microsoft.com/office/drawing/2014/main" id="{104AEDCD-11AE-9C96-FEF7-FBB530053821}"/>
              </a:ext>
            </a:extLst>
          </p:cNvPr>
          <p:cNvSpPr>
            <a:spLocks noGrp="1"/>
          </p:cNvSpPr>
          <p:nvPr>
            <p:ph type="body" sz="quarter" idx="13"/>
          </p:nvPr>
        </p:nvSpPr>
        <p:spPr>
          <a:xfrm>
            <a:off x="371475" y="1709738"/>
            <a:ext cx="5645150" cy="4419599"/>
          </a:xfrm>
        </p:spPr>
        <p:txBody>
          <a:bodyPr>
            <a:normAutofit/>
          </a:bodyPr>
          <a:lstStyle/>
          <a:p>
            <a:pPr>
              <a:spcAft>
                <a:spcPts val="600"/>
              </a:spcAft>
            </a:pPr>
            <a:r>
              <a:rPr lang="nl-NL" dirty="0"/>
              <a:t>Oprukken droogtetolerante soorten</a:t>
            </a:r>
          </a:p>
          <a:p>
            <a:pPr>
              <a:spcAft>
                <a:spcPts val="600"/>
              </a:spcAft>
            </a:pPr>
            <a:r>
              <a:rPr lang="en-US" dirty="0" err="1"/>
              <a:t>Oplossing</a:t>
            </a:r>
            <a:endParaRPr lang="en-US" dirty="0"/>
          </a:p>
          <a:p>
            <a:pPr lvl="1">
              <a:spcAft>
                <a:spcPts val="600"/>
              </a:spcAft>
            </a:pPr>
            <a:r>
              <a:rPr lang="nl-NL" dirty="0"/>
              <a:t>Verdroging </a:t>
            </a:r>
            <a:r>
              <a:rPr lang="nl-NL" dirty="0">
                <a:sym typeface="Wingdings" panose="05000000000000000000" pitchFamily="2" charset="2"/>
              </a:rPr>
              <a:t></a:t>
            </a:r>
            <a:r>
              <a:rPr lang="nl-NL" dirty="0"/>
              <a:t> sloten dichten/afdammen</a:t>
            </a:r>
            <a:endParaRPr lang="en-US" dirty="0"/>
          </a:p>
        </p:txBody>
      </p:sp>
      <p:pic>
        <p:nvPicPr>
          <p:cNvPr id="5122" name="Picture 2" descr="Beukensterfte in Nederland - WUR">
            <a:extLst>
              <a:ext uri="{FF2B5EF4-FFF2-40B4-BE49-F238E27FC236}">
                <a16:creationId xmlns:a16="http://schemas.microsoft.com/office/drawing/2014/main" id="{5BCD124C-9D3F-530E-0FA0-B71AF5EA5B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28" r="14874"/>
          <a:stretch/>
        </p:blipFill>
        <p:spPr bwMode="auto">
          <a:xfrm>
            <a:off x="6181727" y="10"/>
            <a:ext cx="6016622" cy="6857990"/>
          </a:xfrm>
          <a:prstGeom prst="rect">
            <a:avLst/>
          </a:prstGeom>
          <a:solidFill>
            <a:srgbClr val="FFFFFF"/>
          </a:solidFill>
        </p:spPr>
      </p:pic>
      <p:sp>
        <p:nvSpPr>
          <p:cNvPr id="71" name="Text Placeholder 7">
            <a:extLst>
              <a:ext uri="{FF2B5EF4-FFF2-40B4-BE49-F238E27FC236}">
                <a16:creationId xmlns:a16="http://schemas.microsoft.com/office/drawing/2014/main" id="{442C715F-FE8C-2987-0341-BE9D88D791D9}"/>
              </a:ext>
            </a:extLst>
          </p:cNvPr>
          <p:cNvSpPr>
            <a:spLocks noGrp="1"/>
          </p:cNvSpPr>
          <p:nvPr>
            <p:ph type="body" sz="quarter" idx="15"/>
          </p:nvPr>
        </p:nvSpPr>
        <p:spPr>
          <a:xfrm>
            <a:off x="10999221" y="6308761"/>
            <a:ext cx="810000" cy="168361"/>
          </a:xfrm>
        </p:spPr>
        <p:txBody>
          <a:bodyPr/>
          <a:lstStyle/>
          <a:p>
            <a:endParaRPr lang="en-US"/>
          </a:p>
        </p:txBody>
      </p:sp>
      <p:sp>
        <p:nvSpPr>
          <p:cNvPr id="4" name="Tijdelijke aanduiding voor datum 3">
            <a:extLst>
              <a:ext uri="{FF2B5EF4-FFF2-40B4-BE49-F238E27FC236}">
                <a16:creationId xmlns:a16="http://schemas.microsoft.com/office/drawing/2014/main" id="{C5906116-A703-826B-1A2C-73CCDCCC48CF}"/>
              </a:ext>
            </a:extLst>
          </p:cNvPr>
          <p:cNvSpPr>
            <a:spLocks noGrp="1"/>
          </p:cNvSpPr>
          <p:nvPr>
            <p:ph type="dt" sz="half" idx="10"/>
          </p:nvPr>
        </p:nvSpPr>
        <p:spPr/>
        <p:txBody>
          <a:bodyPr/>
          <a:lstStyle/>
          <a:p>
            <a:pPr>
              <a:spcAft>
                <a:spcPts val="600"/>
              </a:spcAft>
            </a:pPr>
            <a:fld id="{1F360904-632D-4428-B762-9ED2B3079DE4}" type="datetime1">
              <a:rPr lang="nl-NL" noProof="0" smtClean="0"/>
              <a:pPr>
                <a:spcAft>
                  <a:spcPts val="600"/>
                </a:spcAft>
              </a:pPr>
              <a:t>13-6-2022</a:t>
            </a:fld>
            <a:endParaRPr lang="nl-NL" noProof="0"/>
          </a:p>
        </p:txBody>
      </p:sp>
    </p:spTree>
    <p:extLst>
      <p:ext uri="{BB962C8B-B14F-4D97-AF65-F5344CB8AC3E}">
        <p14:creationId xmlns:p14="http://schemas.microsoft.com/office/powerpoint/2010/main" val="14863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B7CA1-C5B5-D6F3-CE54-E95D808B6B23}"/>
              </a:ext>
            </a:extLst>
          </p:cNvPr>
          <p:cNvSpPr>
            <a:spLocks noGrp="1"/>
          </p:cNvSpPr>
          <p:nvPr>
            <p:ph type="title"/>
          </p:nvPr>
        </p:nvSpPr>
        <p:spPr/>
        <p:txBody>
          <a:bodyPr/>
          <a:lstStyle/>
          <a:p>
            <a:r>
              <a:rPr lang="nl-NL" err="1"/>
              <a:t>Kwaliteits</a:t>
            </a:r>
            <a:r>
              <a:rPr lang="nl-NL"/>
              <a:t> bepaling</a:t>
            </a:r>
          </a:p>
        </p:txBody>
      </p:sp>
      <p:sp>
        <p:nvSpPr>
          <p:cNvPr id="3" name="Tijdelijke aanduiding voor inhoud 2">
            <a:extLst>
              <a:ext uri="{FF2B5EF4-FFF2-40B4-BE49-F238E27FC236}">
                <a16:creationId xmlns:a16="http://schemas.microsoft.com/office/drawing/2014/main" id="{6F061783-E6D4-EE3C-B050-91C033292EB6}"/>
              </a:ext>
            </a:extLst>
          </p:cNvPr>
          <p:cNvSpPr>
            <a:spLocks noGrp="1"/>
          </p:cNvSpPr>
          <p:nvPr>
            <p:ph idx="1"/>
          </p:nvPr>
        </p:nvSpPr>
        <p:spPr>
          <a:xfrm>
            <a:off x="371476" y="1555937"/>
            <a:ext cx="10495816" cy="4419599"/>
          </a:xfrm>
        </p:spPr>
        <p:txBody>
          <a:bodyPr/>
          <a:lstStyle/>
          <a:p>
            <a:pPr marL="0" indent="0" algn="l">
              <a:buNone/>
            </a:pPr>
            <a:r>
              <a:rPr lang="nl-NL" sz="2400" b="1" i="0" dirty="0">
                <a:solidFill>
                  <a:srgbClr val="000000"/>
                </a:solidFill>
                <a:effectLst/>
                <a:latin typeface="Source Sans Pro" panose="020B0503030403020204" pitchFamily="34" charset="0"/>
              </a:rPr>
              <a:t>Kwaliteitsbepaling</a:t>
            </a:r>
            <a:endParaRPr lang="nl-NL" sz="2400" b="0" i="0" dirty="0">
              <a:solidFill>
                <a:srgbClr val="000000"/>
              </a:solidFill>
              <a:effectLst/>
              <a:latin typeface="Source Sans Pro" panose="020B0503030403020204" pitchFamily="34" charset="0"/>
            </a:endParaRPr>
          </a:p>
          <a:p>
            <a:pPr algn="l">
              <a:buFont typeface="Arial" panose="020B0604020202020204" pitchFamily="34" charset="0"/>
              <a:buChar char="•"/>
            </a:pPr>
            <a:r>
              <a:rPr lang="nl-NL" sz="2400" b="0" i="0" dirty="0">
                <a:solidFill>
                  <a:srgbClr val="000000"/>
                </a:solidFill>
                <a:effectLst/>
                <a:latin typeface="Source Sans Pro" panose="020B0503030403020204" pitchFamily="34" charset="0"/>
              </a:rPr>
              <a:t>“Hoog”: indien minimaal 6 kwalificerende soorten voorkomen, waarvan ten minste 4 op &gt;15% van de oppervlakte van het beheertype en beide soortgroepen vertegenwoordigd zijn.</a:t>
            </a:r>
          </a:p>
          <a:p>
            <a:pPr algn="l">
              <a:buFont typeface="Arial" panose="020B0604020202020204" pitchFamily="34" charset="0"/>
              <a:buChar char="•"/>
            </a:pPr>
            <a:r>
              <a:rPr lang="nl-NL" sz="2400" b="0" i="0" dirty="0">
                <a:solidFill>
                  <a:srgbClr val="000000"/>
                </a:solidFill>
                <a:effectLst/>
                <a:latin typeface="Source Sans Pro" panose="020B0503030403020204" pitchFamily="34" charset="0"/>
              </a:rPr>
              <a:t>“Midden”: indien 4-5 kwalificerende soorten voorkomen of indien meer soorten voorkomen, maar niet aan de eisen van klasse “Hoog” voldaan wordt.</a:t>
            </a:r>
          </a:p>
          <a:p>
            <a:pPr algn="l">
              <a:buFont typeface="Arial" panose="020B0604020202020204" pitchFamily="34" charset="0"/>
              <a:buChar char="•"/>
            </a:pPr>
            <a:r>
              <a:rPr lang="nl-NL" sz="2400" b="0" i="0" dirty="0">
                <a:solidFill>
                  <a:srgbClr val="000000"/>
                </a:solidFill>
                <a:effectLst/>
                <a:latin typeface="Source Sans Pro" panose="020B0503030403020204" pitchFamily="34" charset="0"/>
              </a:rPr>
              <a:t>“Laag”: indien niet aan de klasse “Midden” of “Hoog” voldaan is.</a:t>
            </a:r>
          </a:p>
          <a:p>
            <a:endParaRPr lang="nl-NL" dirty="0"/>
          </a:p>
        </p:txBody>
      </p:sp>
      <p:sp>
        <p:nvSpPr>
          <p:cNvPr id="4" name="Tijdelijke aanduiding voor datum 3">
            <a:extLst>
              <a:ext uri="{FF2B5EF4-FFF2-40B4-BE49-F238E27FC236}">
                <a16:creationId xmlns:a16="http://schemas.microsoft.com/office/drawing/2014/main" id="{4BB0ADC3-8358-7A70-5E56-257CEDF7C6F1}"/>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61A0857C-9658-6DAC-60E0-C3AFABD668D3}"/>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19CDC67F-79FE-B711-9614-AA0590E4D870}"/>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spTree>
    <p:extLst>
      <p:ext uri="{BB962C8B-B14F-4D97-AF65-F5344CB8AC3E}">
        <p14:creationId xmlns:p14="http://schemas.microsoft.com/office/powerpoint/2010/main" val="334183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DA50F-321F-7432-57BB-DDB7263A793A}"/>
              </a:ext>
            </a:extLst>
          </p:cNvPr>
          <p:cNvSpPr>
            <a:spLocks noGrp="1"/>
          </p:cNvSpPr>
          <p:nvPr>
            <p:ph type="title"/>
          </p:nvPr>
        </p:nvSpPr>
        <p:spPr/>
        <p:txBody>
          <a:bodyPr/>
          <a:lstStyle/>
          <a:p>
            <a:r>
              <a:rPr lang="nl-NL" dirty="0"/>
              <a:t>In de praktijk</a:t>
            </a:r>
            <a:endParaRPr lang="en-US" dirty="0"/>
          </a:p>
        </p:txBody>
      </p:sp>
      <p:sp>
        <p:nvSpPr>
          <p:cNvPr id="3" name="Tijdelijke aanduiding voor inhoud 2">
            <a:extLst>
              <a:ext uri="{FF2B5EF4-FFF2-40B4-BE49-F238E27FC236}">
                <a16:creationId xmlns:a16="http://schemas.microsoft.com/office/drawing/2014/main" id="{1FCF5CFE-9404-9E4B-824E-2ACB6BBFEE3E}"/>
              </a:ext>
            </a:extLst>
          </p:cNvPr>
          <p:cNvSpPr>
            <a:spLocks noGrp="1"/>
          </p:cNvSpPr>
          <p:nvPr>
            <p:ph idx="1"/>
          </p:nvPr>
        </p:nvSpPr>
        <p:spPr/>
        <p:txBody>
          <a:bodyPr/>
          <a:lstStyle/>
          <a:p>
            <a:r>
              <a:rPr lang="nl-NL" sz="2400" dirty="0"/>
              <a:t>Effect rapportages</a:t>
            </a:r>
          </a:p>
          <a:p>
            <a:r>
              <a:rPr lang="nl-NL" sz="2400" dirty="0"/>
              <a:t>Beheerplan schrijven</a:t>
            </a:r>
          </a:p>
          <a:p>
            <a:endParaRPr lang="nl-NL" sz="2400" dirty="0"/>
          </a:p>
          <a:p>
            <a:r>
              <a:rPr lang="nl-NL" sz="2400" dirty="0"/>
              <a:t>Onderzoeksvragen: </a:t>
            </a:r>
          </a:p>
          <a:p>
            <a:pPr lvl="1"/>
            <a:r>
              <a:rPr lang="nl-NL" sz="2400" dirty="0"/>
              <a:t>In welke mate wordt het eiken-berkenbos in </a:t>
            </a:r>
            <a:r>
              <a:rPr lang="nl-NL" sz="2400" i="1" dirty="0"/>
              <a:t>locatie, tijd </a:t>
            </a:r>
            <a:r>
              <a:rPr lang="nl-NL" sz="2400" dirty="0"/>
              <a:t>bedreigd door verzuring? </a:t>
            </a:r>
          </a:p>
          <a:p>
            <a:pPr lvl="1"/>
            <a:r>
              <a:rPr lang="en-US" sz="2400" dirty="0" err="1"/>
              <a:t>Welke</a:t>
            </a:r>
            <a:r>
              <a:rPr lang="en-US" sz="2400" dirty="0"/>
              <a:t> </a:t>
            </a:r>
            <a:r>
              <a:rPr lang="en-US" sz="2400" dirty="0" err="1"/>
              <a:t>kalkminnende</a:t>
            </a:r>
            <a:r>
              <a:rPr lang="en-US" sz="2400" dirty="0"/>
              <a:t> </a:t>
            </a:r>
            <a:r>
              <a:rPr lang="en-US" sz="2400" dirty="0" err="1"/>
              <a:t>planten</a:t>
            </a:r>
            <a:r>
              <a:rPr lang="en-US" sz="2400" dirty="0"/>
              <a:t> </a:t>
            </a:r>
            <a:r>
              <a:rPr lang="en-US" sz="2400" dirty="0" err="1"/>
              <a:t>zijn</a:t>
            </a:r>
            <a:r>
              <a:rPr lang="en-US" sz="2400" dirty="0"/>
              <a:t> reeds </a:t>
            </a:r>
            <a:r>
              <a:rPr lang="en-US" sz="2400" dirty="0" err="1"/>
              <a:t>aanwezig</a:t>
            </a:r>
            <a:r>
              <a:rPr lang="en-US" sz="2400" dirty="0"/>
              <a:t> in de </a:t>
            </a:r>
            <a:r>
              <a:rPr lang="en-US" sz="2400" dirty="0" err="1"/>
              <a:t>eiken-berkenbos</a:t>
            </a:r>
            <a:r>
              <a:rPr lang="en-US" sz="2400" dirty="0"/>
              <a:t> in </a:t>
            </a:r>
            <a:r>
              <a:rPr lang="en-US" sz="2400" i="1" dirty="0" err="1"/>
              <a:t>locatie</a:t>
            </a:r>
            <a:r>
              <a:rPr lang="en-US" sz="2400" i="1" dirty="0"/>
              <a:t>, </a:t>
            </a:r>
            <a:r>
              <a:rPr lang="en-US" sz="2400" i="1" dirty="0" err="1"/>
              <a:t>tijd</a:t>
            </a:r>
            <a:r>
              <a:rPr lang="en-US" sz="2400" i="1" dirty="0"/>
              <a:t>?</a:t>
            </a:r>
            <a:endParaRPr lang="en-US" sz="2400" dirty="0"/>
          </a:p>
        </p:txBody>
      </p:sp>
      <p:sp>
        <p:nvSpPr>
          <p:cNvPr id="4" name="Tijdelijke aanduiding voor datum 3">
            <a:extLst>
              <a:ext uri="{FF2B5EF4-FFF2-40B4-BE49-F238E27FC236}">
                <a16:creationId xmlns:a16="http://schemas.microsoft.com/office/drawing/2014/main" id="{0B44CA06-A01F-B1A7-C604-7CC29161ECD0}"/>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5E06B9DD-CBF9-51A8-A251-7003A198F849}"/>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62D5FCAB-F486-6303-AFBB-CFA126720773}"/>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Tree>
    <p:extLst>
      <p:ext uri="{BB962C8B-B14F-4D97-AF65-F5344CB8AC3E}">
        <p14:creationId xmlns:p14="http://schemas.microsoft.com/office/powerpoint/2010/main" val="172018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6F6F2-09DE-0DC8-FFB0-23D409CB3028}"/>
              </a:ext>
            </a:extLst>
          </p:cNvPr>
          <p:cNvSpPr>
            <a:spLocks noGrp="1"/>
          </p:cNvSpPr>
          <p:nvPr>
            <p:ph type="title"/>
          </p:nvPr>
        </p:nvSpPr>
        <p:spPr/>
        <p:txBody>
          <a:bodyPr/>
          <a:lstStyle/>
          <a:p>
            <a:r>
              <a:rPr lang="nl-NL" dirty="0"/>
              <a:t>Bronnen</a:t>
            </a:r>
            <a:endParaRPr lang="en-US" dirty="0"/>
          </a:p>
        </p:txBody>
      </p:sp>
      <p:sp>
        <p:nvSpPr>
          <p:cNvPr id="3" name="Tijdelijke aanduiding voor inhoud 2">
            <a:extLst>
              <a:ext uri="{FF2B5EF4-FFF2-40B4-BE49-F238E27FC236}">
                <a16:creationId xmlns:a16="http://schemas.microsoft.com/office/drawing/2014/main" id="{3DE9A821-79B4-677D-1AFD-6A981834109E}"/>
              </a:ext>
            </a:extLst>
          </p:cNvPr>
          <p:cNvSpPr>
            <a:spLocks noGrp="1"/>
          </p:cNvSpPr>
          <p:nvPr>
            <p:ph idx="1"/>
          </p:nvPr>
        </p:nvSpPr>
        <p:spPr/>
        <p:txBody>
          <a:bodyPr/>
          <a:lstStyle/>
          <a:p>
            <a:r>
              <a:rPr lang="nl-NL" dirty="0"/>
              <a:t>Lucassen et al., 2014. </a:t>
            </a:r>
            <a:r>
              <a:rPr lang="nl-NL" i="1" dirty="0"/>
              <a:t>Bodemverzuring als aanjager van eikensterfte: gevolgen voor herstelmaatregelen. </a:t>
            </a:r>
            <a:r>
              <a:rPr lang="nl-NL" dirty="0"/>
              <a:t>Uit Vakblad natuur bos landschap, 23 – 27 p </a:t>
            </a:r>
          </a:p>
          <a:p>
            <a:r>
              <a:rPr lang="nl-NL" dirty="0" err="1"/>
              <a:t>Stuijfzand</a:t>
            </a:r>
            <a:r>
              <a:rPr lang="nl-NL" dirty="0"/>
              <a:t> et al., 2004. </a:t>
            </a:r>
            <a:r>
              <a:rPr lang="nl-NL" i="1" dirty="0"/>
              <a:t>Gevolgen van verzuring, vermesting en verdroging en invloed van herstelbeheer op heidefauna. </a:t>
            </a:r>
            <a:r>
              <a:rPr lang="nl-NL" dirty="0"/>
              <a:t>Expertisecentrum LNV, Ede, 297 p</a:t>
            </a:r>
          </a:p>
          <a:p>
            <a:r>
              <a:rPr lang="nl-NL" dirty="0"/>
              <a:t>Staatsbosbeheer. 2016. </a:t>
            </a:r>
            <a:r>
              <a:rPr lang="nl-NL" i="1" dirty="0"/>
              <a:t>Natura 2000-beheerplan </a:t>
            </a:r>
            <a:r>
              <a:rPr lang="nl-NL" i="1" dirty="0" err="1"/>
              <a:t>Ulvenhoutse</a:t>
            </a:r>
            <a:r>
              <a:rPr lang="nl-NL" i="1" dirty="0"/>
              <a:t> Bos. </a:t>
            </a:r>
            <a:r>
              <a:rPr lang="nl-NL" dirty="0"/>
              <a:t>Ministerie van economische zaken, Den Haag, 177 p </a:t>
            </a:r>
          </a:p>
          <a:p>
            <a:r>
              <a:rPr lang="nl-NL" dirty="0"/>
              <a:t>Roos, R., </a:t>
            </a:r>
            <a:r>
              <a:rPr lang="nl-NL" dirty="0" err="1"/>
              <a:t>Vintges</a:t>
            </a:r>
            <a:r>
              <a:rPr lang="nl-NL" dirty="0"/>
              <a:t>, V. &amp; Arts, G. (1999) </a:t>
            </a:r>
            <a:r>
              <a:rPr lang="nl-NL" i="1" dirty="0"/>
              <a:t>Milieu van de Natuur. </a:t>
            </a:r>
            <a:r>
              <a:rPr lang="nl-NL" dirty="0"/>
              <a:t>Natuur en milieu, Utrecht, 256 p </a:t>
            </a:r>
            <a:endParaRPr lang="en-US" i="1" dirty="0"/>
          </a:p>
        </p:txBody>
      </p:sp>
      <p:sp>
        <p:nvSpPr>
          <p:cNvPr id="4" name="Tijdelijke aanduiding voor datum 3">
            <a:extLst>
              <a:ext uri="{FF2B5EF4-FFF2-40B4-BE49-F238E27FC236}">
                <a16:creationId xmlns:a16="http://schemas.microsoft.com/office/drawing/2014/main" id="{846705A6-D413-5F67-B6DF-E8B0BDFE58BF}"/>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DCBA7D92-DF64-6B6F-1F85-10D404E3A9BE}"/>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FE16D3A4-FE04-E96B-C6D6-571C8963CB8C}"/>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Tree>
    <p:extLst>
      <p:ext uri="{BB962C8B-B14F-4D97-AF65-F5344CB8AC3E}">
        <p14:creationId xmlns:p14="http://schemas.microsoft.com/office/powerpoint/2010/main" val="260295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a:t>Planning voor vandaag</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527448" y="1802350"/>
            <a:ext cx="11449050" cy="4419599"/>
          </a:xfrm>
        </p:spPr>
        <p:txBody>
          <a:bodyPr/>
          <a:lstStyle/>
          <a:p>
            <a:r>
              <a:rPr lang="nl-NL" sz="2800" dirty="0"/>
              <a:t>Uitleg natuurdoeltypen</a:t>
            </a:r>
          </a:p>
          <a:p>
            <a:r>
              <a:rPr lang="nl-NL" sz="2800" dirty="0"/>
              <a:t>Uitleg Bossen op zandgronden</a:t>
            </a:r>
          </a:p>
          <a:p>
            <a:r>
              <a:rPr lang="nl-NL" sz="2800" dirty="0"/>
              <a:t>Uitleg Laagveen</a:t>
            </a:r>
          </a:p>
          <a:p>
            <a:r>
              <a:rPr lang="nl-NL" sz="2800" dirty="0"/>
              <a:t>Presentaties trede 2</a:t>
            </a:r>
          </a:p>
          <a:p>
            <a:r>
              <a:rPr lang="nl-NL" sz="2800" dirty="0"/>
              <a:t>Start werken trede 8 </a:t>
            </a:r>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Tree>
    <p:extLst>
      <p:ext uri="{BB962C8B-B14F-4D97-AF65-F5344CB8AC3E}">
        <p14:creationId xmlns:p14="http://schemas.microsoft.com/office/powerpoint/2010/main" val="355708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Wat zijn natuurdoeltypen? </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3046988"/>
          </a:xfrm>
          <a:prstGeom prst="rect">
            <a:avLst/>
          </a:prstGeom>
          <a:noFill/>
        </p:spPr>
        <p:txBody>
          <a:bodyPr wrap="square">
            <a:spAutoFit/>
          </a:bodyPr>
          <a:lstStyle/>
          <a:p>
            <a:pPr marL="45720" indent="0">
              <a:buNone/>
            </a:pPr>
            <a:r>
              <a:rPr lang="nl-NL" sz="2400" b="0" i="0" dirty="0">
                <a:solidFill>
                  <a:srgbClr val="4D5156"/>
                </a:solidFill>
                <a:effectLst/>
                <a:latin typeface="arial" panose="020B0604020202020204" pitchFamily="34" charset="0"/>
              </a:rPr>
              <a:t>Een natuurdoeltype is een nagestreefde combinatie van abiotische en biotische kenmerken van een gebied. </a:t>
            </a:r>
            <a:br>
              <a:rPr lang="nl-NL" sz="2400" b="1" i="0" dirty="0">
                <a:solidFill>
                  <a:srgbClr val="4D5156"/>
                </a:solidFill>
                <a:effectLst/>
                <a:latin typeface="arial" panose="020B0604020202020204" pitchFamily="34" charset="0"/>
              </a:rPr>
            </a:br>
            <a:br>
              <a:rPr lang="nl-NL" sz="2400" b="1" i="0" dirty="0">
                <a:solidFill>
                  <a:srgbClr val="4D5156"/>
                </a:solidFill>
                <a:effectLst/>
                <a:latin typeface="arial" panose="020B0604020202020204" pitchFamily="34" charset="0"/>
              </a:rPr>
            </a:br>
            <a:r>
              <a:rPr lang="nl-NL" sz="2400" b="1" dirty="0">
                <a:solidFill>
                  <a:srgbClr val="4D5156"/>
                </a:solidFill>
                <a:latin typeface="arial" panose="020B0604020202020204" pitchFamily="34" charset="0"/>
              </a:rPr>
              <a:t>Deze (a)biotische kenmerken zijn vastgelegd in een range, niet een vaste waarde. </a:t>
            </a:r>
            <a:br>
              <a:rPr lang="nl-NL" sz="2400" b="1" dirty="0">
                <a:solidFill>
                  <a:srgbClr val="4D5156"/>
                </a:solidFill>
                <a:latin typeface="arial" panose="020B0604020202020204" pitchFamily="34" charset="0"/>
              </a:rPr>
            </a:br>
            <a:br>
              <a:rPr lang="nl-NL" sz="2400" b="1" dirty="0">
                <a:solidFill>
                  <a:srgbClr val="4D5156"/>
                </a:solidFill>
                <a:latin typeface="arial" panose="020B0604020202020204" pitchFamily="34" charset="0"/>
              </a:rPr>
            </a:br>
            <a:br>
              <a:rPr lang="nl-NL" sz="2400" b="1" dirty="0">
                <a:solidFill>
                  <a:srgbClr val="4D5156"/>
                </a:solidFill>
                <a:latin typeface="arial" panose="020B0604020202020204" pitchFamily="34" charset="0"/>
              </a:rPr>
            </a:br>
            <a:endParaRPr lang="nl-NL" sz="2400" dirty="0"/>
          </a:p>
        </p:txBody>
      </p:sp>
      <p:pic>
        <p:nvPicPr>
          <p:cNvPr id="4" name="Picture 2">
            <a:extLst>
              <a:ext uri="{FF2B5EF4-FFF2-40B4-BE49-F238E27FC236}">
                <a16:creationId xmlns:a16="http://schemas.microsoft.com/office/drawing/2014/main" id="{13A1022B-655C-18EC-EAA3-2C3EDF2A29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476" y="2680799"/>
            <a:ext cx="5389360" cy="388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399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16C26CF-FA92-DB57-4D07-B8754FA2C78E}"/>
              </a:ext>
            </a:extLst>
          </p:cNvPr>
          <p:cNvSpPr/>
          <p:nvPr/>
        </p:nvSpPr>
        <p:spPr>
          <a:xfrm>
            <a:off x="10940165" y="6283569"/>
            <a:ext cx="1064266"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a:t>Waarom natuurdoeltypen?</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60443" y="797510"/>
            <a:ext cx="10679722" cy="1200329"/>
          </a:xfrm>
          <a:prstGeom prst="rect">
            <a:avLst/>
          </a:prstGeom>
          <a:noFill/>
        </p:spPr>
        <p:txBody>
          <a:bodyPr wrap="square">
            <a:spAutoFit/>
          </a:bodyPr>
          <a:lstStyle/>
          <a:p>
            <a:pPr marL="45720" indent="0">
              <a:buNone/>
            </a:pPr>
            <a:r>
              <a:rPr lang="nl-NL" sz="2400" b="0" i="0">
                <a:solidFill>
                  <a:srgbClr val="4D5156"/>
                </a:solidFill>
                <a:effectLst/>
                <a:latin typeface="arial" panose="020B0604020202020204" pitchFamily="34" charset="0"/>
              </a:rPr>
              <a:t>Biodiversiteit</a:t>
            </a:r>
          </a:p>
          <a:p>
            <a:pPr marL="45720" indent="0">
              <a:buNone/>
            </a:pPr>
            <a:endParaRPr lang="nl-NL" sz="2400">
              <a:solidFill>
                <a:srgbClr val="4D5156"/>
              </a:solidFill>
              <a:latin typeface="arial" panose="020B0604020202020204" pitchFamily="34" charset="0"/>
            </a:endParaRPr>
          </a:p>
          <a:p>
            <a:pPr marL="45720" indent="0">
              <a:buNone/>
            </a:pPr>
            <a:r>
              <a:rPr lang="nl-NL" sz="2400">
                <a:solidFill>
                  <a:srgbClr val="4D5156"/>
                </a:solidFill>
                <a:latin typeface="arial" panose="020B0604020202020204" pitchFamily="34" charset="0"/>
              </a:rPr>
              <a:t>Op basis van doel/kensoorten</a:t>
            </a:r>
            <a:endParaRPr lang="nl-NL" sz="2400"/>
          </a:p>
        </p:txBody>
      </p:sp>
      <p:pic>
        <p:nvPicPr>
          <p:cNvPr id="3" name="Afbeelding 2">
            <a:extLst>
              <a:ext uri="{FF2B5EF4-FFF2-40B4-BE49-F238E27FC236}">
                <a16:creationId xmlns:a16="http://schemas.microsoft.com/office/drawing/2014/main" id="{E24EF8DD-86C3-1338-EF06-CC8F8A5F7B1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3851577" y="1457266"/>
            <a:ext cx="8454723" cy="5344347"/>
          </a:xfrm>
          <a:prstGeom prst="rect">
            <a:avLst/>
          </a:prstGeom>
        </p:spPr>
      </p:pic>
    </p:spTree>
    <p:extLst>
      <p:ext uri="{BB962C8B-B14F-4D97-AF65-F5344CB8AC3E}">
        <p14:creationId xmlns:p14="http://schemas.microsoft.com/office/powerpoint/2010/main" val="180889285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a:t>Bossen op (arme) zandgronden</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1457266"/>
            <a:ext cx="11449050" cy="4419599"/>
          </a:xfrm>
        </p:spPr>
        <p:txBody>
          <a:bodyPr/>
          <a:lstStyle/>
          <a:p>
            <a:r>
              <a:rPr lang="nl-NL" sz="2400" dirty="0"/>
              <a:t>Filmpje</a:t>
            </a:r>
          </a:p>
          <a:p>
            <a:r>
              <a:rPr lang="nl-NL" sz="2400" dirty="0"/>
              <a:t>Parameters:</a:t>
            </a:r>
          </a:p>
          <a:p>
            <a:pPr lvl="1"/>
            <a:r>
              <a:rPr lang="nl-NL" sz="2400" dirty="0"/>
              <a:t>Voedselarme en zure grond </a:t>
            </a:r>
          </a:p>
          <a:p>
            <a:pPr lvl="1"/>
            <a:r>
              <a:rPr lang="nl-NL" sz="2400" dirty="0"/>
              <a:t>Heeft een kruid, struik en </a:t>
            </a:r>
            <a:r>
              <a:rPr lang="nl-NL" sz="2400" dirty="0" err="1"/>
              <a:t>boomlaag</a:t>
            </a:r>
            <a:endParaRPr lang="nl-NL" sz="2400" dirty="0"/>
          </a:p>
          <a:p>
            <a:r>
              <a:rPr lang="nl-NL" sz="2400" dirty="0"/>
              <a:t>Beheerplan</a:t>
            </a:r>
          </a:p>
          <a:p>
            <a:pPr lvl="1"/>
            <a:r>
              <a:rPr lang="nl-NL" sz="2400" dirty="0"/>
              <a:t>Inzetten van inheemse loofhoutsoorten</a:t>
            </a:r>
          </a:p>
          <a:p>
            <a:pPr lvl="1"/>
            <a:r>
              <a:rPr lang="nl-NL" sz="2400" dirty="0"/>
              <a:t>Homogene delen worden gedund</a:t>
            </a:r>
          </a:p>
          <a:p>
            <a:pPr lvl="1"/>
            <a:r>
              <a:rPr lang="nl-NL" sz="2400" dirty="0"/>
              <a:t>Actief beheer bosranden</a:t>
            </a:r>
          </a:p>
          <a:p>
            <a:pPr lvl="1"/>
            <a:r>
              <a:rPr lang="nl-NL" sz="2400" dirty="0"/>
              <a:t>Invasieve exoten verwijderd</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pic>
        <p:nvPicPr>
          <p:cNvPr id="1026" name="Picture 2" descr="Hazelaar: Corylus avellana | Voedselbos Emmeloord">
            <a:extLst>
              <a:ext uri="{FF2B5EF4-FFF2-40B4-BE49-F238E27FC236}">
                <a16:creationId xmlns:a16="http://schemas.microsoft.com/office/drawing/2014/main" id="{A54DEED4-C9D0-A7EB-997C-AAF5A93D2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858" y="2786200"/>
            <a:ext cx="5129666" cy="341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05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DAB1-4032-B297-DC92-A1D57A05D7A0}"/>
              </a:ext>
            </a:extLst>
          </p:cNvPr>
          <p:cNvSpPr>
            <a:spLocks noGrp="1"/>
          </p:cNvSpPr>
          <p:nvPr>
            <p:ph type="title"/>
          </p:nvPr>
        </p:nvSpPr>
        <p:spPr/>
        <p:txBody>
          <a:bodyPr/>
          <a:lstStyle/>
          <a:p>
            <a:r>
              <a:rPr lang="nl-NL" dirty="0"/>
              <a:t>Kenmerkende soorten</a:t>
            </a:r>
            <a:endParaRPr lang="en-US" dirty="0"/>
          </a:p>
        </p:txBody>
      </p:sp>
      <p:sp>
        <p:nvSpPr>
          <p:cNvPr id="4" name="Tijdelijke aanduiding voor datum 3">
            <a:extLst>
              <a:ext uri="{FF2B5EF4-FFF2-40B4-BE49-F238E27FC236}">
                <a16:creationId xmlns:a16="http://schemas.microsoft.com/office/drawing/2014/main" id="{9C16D5A7-9C06-6224-87DE-910AAD8C750D}"/>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487821FA-E883-05FC-B6E2-D801F2488B12}"/>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CE0EF816-4326-9384-745F-03A170666804}"/>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pic>
        <p:nvPicPr>
          <p:cNvPr id="4098" name="Picture 2" descr="Flora van Nederland: Hengel - Melampyrum pratense">
            <a:extLst>
              <a:ext uri="{FF2B5EF4-FFF2-40B4-BE49-F238E27FC236}">
                <a16:creationId xmlns:a16="http://schemas.microsoft.com/office/drawing/2014/main" id="{BC98A4B5-7543-A1D7-3A8B-301E6052AF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1" r="16288"/>
          <a:stretch/>
        </p:blipFill>
        <p:spPr bwMode="auto">
          <a:xfrm>
            <a:off x="2347416" y="1237831"/>
            <a:ext cx="5804088" cy="42366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ndiermos - Wikipedia">
            <a:extLst>
              <a:ext uri="{FF2B5EF4-FFF2-40B4-BE49-F238E27FC236}">
                <a16:creationId xmlns:a16="http://schemas.microsoft.com/office/drawing/2014/main" id="{FE74F97B-E971-58AC-14A0-580A954E6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769" y="1237831"/>
            <a:ext cx="3138789" cy="47016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osanemoon | Natuurpunt">
            <a:extLst>
              <a:ext uri="{FF2B5EF4-FFF2-40B4-BE49-F238E27FC236}">
                <a16:creationId xmlns:a16="http://schemas.microsoft.com/office/drawing/2014/main" id="{1F1D2EC6-3793-FD9F-1871-A59C8C8C19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25" r="24075" b="16114"/>
          <a:stretch/>
        </p:blipFill>
        <p:spPr bwMode="auto">
          <a:xfrm>
            <a:off x="527447" y="1271509"/>
            <a:ext cx="5941591" cy="47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1000"/>
                                        <p:tgtEl>
                                          <p:spTgt spid="4102"/>
                                        </p:tgtEl>
                                      </p:cBhvr>
                                    </p:animEffect>
                                    <p:anim calcmode="lin" valueType="num">
                                      <p:cBhvr>
                                        <p:cTn id="15" dur="1000" fill="hold"/>
                                        <p:tgtEl>
                                          <p:spTgt spid="4102"/>
                                        </p:tgtEl>
                                        <p:attrNameLst>
                                          <p:attrName>ppt_x</p:attrName>
                                        </p:attrNameLst>
                                      </p:cBhvr>
                                      <p:tavLst>
                                        <p:tav tm="0">
                                          <p:val>
                                            <p:strVal val="#ppt_x"/>
                                          </p:val>
                                        </p:tav>
                                        <p:tav tm="100000">
                                          <p:val>
                                            <p:strVal val="#ppt_x"/>
                                          </p:val>
                                        </p:tav>
                                      </p:tavLst>
                                    </p:anim>
                                    <p:anim calcmode="lin" valueType="num">
                                      <p:cBhvr>
                                        <p:cTn id="1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455A7-6A67-AAE3-EA8E-9A9D2CFE537B}"/>
              </a:ext>
            </a:extLst>
          </p:cNvPr>
          <p:cNvSpPr>
            <a:spLocks noGrp="1"/>
          </p:cNvSpPr>
          <p:nvPr>
            <p:ph type="title"/>
          </p:nvPr>
        </p:nvSpPr>
        <p:spPr/>
        <p:txBody>
          <a:bodyPr/>
          <a:lstStyle/>
          <a:p>
            <a:r>
              <a:rPr lang="nl-NL" dirty="0"/>
              <a:t>Kenmerkende soorten</a:t>
            </a:r>
            <a:endParaRPr lang="en-US" dirty="0"/>
          </a:p>
        </p:txBody>
      </p:sp>
      <p:sp>
        <p:nvSpPr>
          <p:cNvPr id="3" name="Tijdelijke aanduiding voor inhoud 2">
            <a:extLst>
              <a:ext uri="{FF2B5EF4-FFF2-40B4-BE49-F238E27FC236}">
                <a16:creationId xmlns:a16="http://schemas.microsoft.com/office/drawing/2014/main" id="{90B94889-3A89-B5AE-8E20-D600A5E3CF87}"/>
              </a:ext>
            </a:extLst>
          </p:cNvPr>
          <p:cNvSpPr>
            <a:spLocks noGrp="1"/>
          </p:cNvSpPr>
          <p:nvPr>
            <p:ph idx="1"/>
          </p:nvPr>
        </p:nvSpPr>
        <p:spPr/>
        <p:txBody>
          <a:bodyPr/>
          <a:lstStyle/>
          <a:p>
            <a:r>
              <a:rPr lang="en-US" sz="2400" dirty="0">
                <a:hlinkClick r:id="rId3"/>
              </a:rPr>
              <a:t>https://www.youtube.com/watch?v=TGqd5dvcFZk</a:t>
            </a:r>
            <a:r>
              <a:rPr lang="en-US" sz="2400" dirty="0"/>
              <a:t> </a:t>
            </a:r>
          </a:p>
          <a:p>
            <a:r>
              <a:rPr lang="en-US" sz="2400" dirty="0">
                <a:hlinkClick r:id="rId4"/>
              </a:rPr>
              <a:t>https://www.youtube.com/watch?v=NHdKpBcAtNc</a:t>
            </a:r>
            <a:r>
              <a:rPr lang="nl-NL" sz="2400" dirty="0"/>
              <a:t> </a:t>
            </a:r>
            <a:endParaRPr lang="en-US" sz="2400" dirty="0"/>
          </a:p>
          <a:p>
            <a:endParaRPr lang="en-US" sz="2400" dirty="0"/>
          </a:p>
        </p:txBody>
      </p:sp>
      <p:sp>
        <p:nvSpPr>
          <p:cNvPr id="4" name="Tijdelijke aanduiding voor datum 3">
            <a:extLst>
              <a:ext uri="{FF2B5EF4-FFF2-40B4-BE49-F238E27FC236}">
                <a16:creationId xmlns:a16="http://schemas.microsoft.com/office/drawing/2014/main" id="{595C2935-711B-FE2D-EC4A-0C51A4A3B733}"/>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4499464B-E62C-5227-AF32-F8E68C294F33}"/>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421BE58A-9DC9-0970-2834-B1C58AD12AF0}"/>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pic>
        <p:nvPicPr>
          <p:cNvPr id="1026" name="Picture 2" descr="Boomklever pakket | Vogelpakketten | Vogelbeschermingshop">
            <a:extLst>
              <a:ext uri="{FF2B5EF4-FFF2-40B4-BE49-F238E27FC236}">
                <a16:creationId xmlns:a16="http://schemas.microsoft.com/office/drawing/2014/main" id="{ED4B106A-A936-9DC3-3B57-41B4627987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999" y="1897708"/>
            <a:ext cx="4329545" cy="4329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 ZWIJN • Gastropedia">
            <a:extLst>
              <a:ext uri="{FF2B5EF4-FFF2-40B4-BE49-F238E27FC236}">
                <a16:creationId xmlns:a16="http://schemas.microsoft.com/office/drawing/2014/main" id="{E7AF7800-0F0D-1E9D-D1BE-8AC39A08AF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6582" y="2773212"/>
            <a:ext cx="4329545" cy="345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2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89D4E-EC4B-1121-8A63-D4FFB9DC5301}"/>
              </a:ext>
            </a:extLst>
          </p:cNvPr>
          <p:cNvSpPr>
            <a:spLocks noGrp="1"/>
          </p:cNvSpPr>
          <p:nvPr>
            <p:ph type="title"/>
          </p:nvPr>
        </p:nvSpPr>
        <p:spPr/>
        <p:txBody>
          <a:bodyPr/>
          <a:lstStyle/>
          <a:p>
            <a:r>
              <a:rPr lang="nl-NL" dirty="0"/>
              <a:t>Invasieve exoten</a:t>
            </a:r>
            <a:endParaRPr lang="en-US" dirty="0"/>
          </a:p>
        </p:txBody>
      </p:sp>
      <p:sp>
        <p:nvSpPr>
          <p:cNvPr id="4" name="Tijdelijke aanduiding voor datum 3">
            <a:extLst>
              <a:ext uri="{FF2B5EF4-FFF2-40B4-BE49-F238E27FC236}">
                <a16:creationId xmlns:a16="http://schemas.microsoft.com/office/drawing/2014/main" id="{B7A88761-9F16-75DC-CB7F-12097605DB04}"/>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0026DC15-6566-5221-9121-302ADBC764C0}"/>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A5DB7EDC-D17D-7F13-281F-7FAC7E050AAB}"/>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pic>
        <p:nvPicPr>
          <p:cNvPr id="2050" name="Picture 2" descr="Japanse duizendknoop | Gemeente Deventer">
            <a:extLst>
              <a:ext uri="{FF2B5EF4-FFF2-40B4-BE49-F238E27FC236}">
                <a16:creationId xmlns:a16="http://schemas.microsoft.com/office/drawing/2014/main" id="{F5D2D4C3-6889-8D1A-EC81-5AFE6D4EC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307839"/>
            <a:ext cx="5590766" cy="419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uzenbalsemien – Gemeente Bocholt">
            <a:extLst>
              <a:ext uri="{FF2B5EF4-FFF2-40B4-BE49-F238E27FC236}">
                <a16:creationId xmlns:a16="http://schemas.microsoft.com/office/drawing/2014/main" id="{8D75BE34-F258-C7DB-E646-B72719A36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36" y="181406"/>
            <a:ext cx="6096000" cy="40572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uweelboom voordelig en snel kopen bij Buitenplanten.nl">
            <a:extLst>
              <a:ext uri="{FF2B5EF4-FFF2-40B4-BE49-F238E27FC236}">
                <a16:creationId xmlns:a16="http://schemas.microsoft.com/office/drawing/2014/main" id="{3B5B5FCB-9BE6-036D-D2FD-9D69B1A0BE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51" r="17062"/>
          <a:stretch/>
        </p:blipFill>
        <p:spPr bwMode="auto">
          <a:xfrm>
            <a:off x="3773714" y="1120700"/>
            <a:ext cx="4578715" cy="5435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0885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546DC-913D-A03E-E569-14F4EC8F2862}"/>
              </a:ext>
            </a:extLst>
          </p:cNvPr>
          <p:cNvSpPr>
            <a:spLocks noGrp="1"/>
          </p:cNvSpPr>
          <p:nvPr>
            <p:ph type="title"/>
          </p:nvPr>
        </p:nvSpPr>
        <p:spPr/>
        <p:txBody>
          <a:bodyPr/>
          <a:lstStyle/>
          <a:p>
            <a:r>
              <a:rPr lang="nl-NL" dirty="0"/>
              <a:t>Vermesting</a:t>
            </a:r>
          </a:p>
        </p:txBody>
      </p:sp>
      <p:sp>
        <p:nvSpPr>
          <p:cNvPr id="3" name="Tijdelijke aanduiding voor inhoud 2">
            <a:extLst>
              <a:ext uri="{FF2B5EF4-FFF2-40B4-BE49-F238E27FC236}">
                <a16:creationId xmlns:a16="http://schemas.microsoft.com/office/drawing/2014/main" id="{161093B0-27D6-B70A-DD4F-E86253C22250}"/>
              </a:ext>
            </a:extLst>
          </p:cNvPr>
          <p:cNvSpPr>
            <a:spLocks noGrp="1"/>
          </p:cNvSpPr>
          <p:nvPr>
            <p:ph idx="1"/>
          </p:nvPr>
        </p:nvSpPr>
        <p:spPr>
          <a:xfrm>
            <a:off x="371476" y="1457266"/>
            <a:ext cx="11449050" cy="4419599"/>
          </a:xfrm>
        </p:spPr>
        <p:txBody>
          <a:bodyPr/>
          <a:lstStyle/>
          <a:p>
            <a:r>
              <a:rPr lang="nl-NL" sz="2400" dirty="0"/>
              <a:t>Vermesting </a:t>
            </a:r>
            <a:r>
              <a:rPr lang="nl-NL" sz="2400" dirty="0">
                <a:sym typeface="Wingdings" panose="05000000000000000000" pitchFamily="2" charset="2"/>
              </a:rPr>
              <a:t> </a:t>
            </a:r>
            <a:r>
              <a:rPr lang="nl-NL" sz="2400" dirty="0"/>
              <a:t>Vergrassing en verruiging</a:t>
            </a:r>
          </a:p>
          <a:p>
            <a:r>
              <a:rPr lang="nl-NL" sz="2400" dirty="0"/>
              <a:t>Oplossingen: </a:t>
            </a:r>
          </a:p>
          <a:p>
            <a:pPr lvl="1"/>
            <a:r>
              <a:rPr lang="nl-NL" sz="2400" dirty="0"/>
              <a:t>Vermesting </a:t>
            </a:r>
            <a:r>
              <a:rPr lang="nl-NL" sz="2400" dirty="0">
                <a:sym typeface="Wingdings" panose="05000000000000000000" pitchFamily="2" charset="2"/>
              </a:rPr>
              <a:t> indammen/</a:t>
            </a:r>
            <a:r>
              <a:rPr lang="nl-NL" sz="2400" dirty="0" err="1">
                <a:sym typeface="Wingdings" panose="05000000000000000000" pitchFamily="2" charset="2"/>
              </a:rPr>
              <a:t>strooisellaag</a:t>
            </a:r>
            <a:r>
              <a:rPr lang="nl-NL" sz="2400" dirty="0">
                <a:sym typeface="Wingdings" panose="05000000000000000000" pitchFamily="2" charset="2"/>
              </a:rPr>
              <a:t> verwijderen</a:t>
            </a:r>
            <a:br>
              <a:rPr lang="nl-NL" sz="2000" dirty="0"/>
            </a:br>
            <a:br>
              <a:rPr lang="nl-NL" dirty="0"/>
            </a:br>
            <a:endParaRPr lang="nl-NL" dirty="0"/>
          </a:p>
        </p:txBody>
      </p:sp>
      <p:sp>
        <p:nvSpPr>
          <p:cNvPr id="4" name="Tijdelijke aanduiding voor datum 3">
            <a:extLst>
              <a:ext uri="{FF2B5EF4-FFF2-40B4-BE49-F238E27FC236}">
                <a16:creationId xmlns:a16="http://schemas.microsoft.com/office/drawing/2014/main" id="{367FE99C-B35B-09BF-3ADC-569F873A6E0E}"/>
              </a:ext>
            </a:extLst>
          </p:cNvPr>
          <p:cNvSpPr>
            <a:spLocks noGrp="1"/>
          </p:cNvSpPr>
          <p:nvPr>
            <p:ph type="dt" sz="half" idx="10"/>
          </p:nvPr>
        </p:nvSpPr>
        <p:spPr/>
        <p:txBody>
          <a:bodyPr/>
          <a:lstStyle/>
          <a:p>
            <a:fld id="{1F360904-632D-4428-B762-9ED2B3079DE4}" type="datetime1">
              <a:rPr lang="nl-NL" noProof="0" smtClean="0"/>
              <a:t>13-6-2022</a:t>
            </a:fld>
            <a:endParaRPr lang="nl-NL" noProof="0"/>
          </a:p>
        </p:txBody>
      </p:sp>
      <p:sp>
        <p:nvSpPr>
          <p:cNvPr id="5" name="Tijdelijke aanduiding voor voettekst 4">
            <a:extLst>
              <a:ext uri="{FF2B5EF4-FFF2-40B4-BE49-F238E27FC236}">
                <a16:creationId xmlns:a16="http://schemas.microsoft.com/office/drawing/2014/main" id="{8BBA4BE6-7D29-A4D9-365F-50FDDD1DEC40}"/>
              </a:ext>
            </a:extLst>
          </p:cNvPr>
          <p:cNvSpPr>
            <a:spLocks noGrp="1"/>
          </p:cNvSpPr>
          <p:nvPr>
            <p:ph type="ftr" sz="quarter" idx="11"/>
          </p:nvPr>
        </p:nvSpPr>
        <p:spPr/>
        <p:txBody>
          <a:bodyPr/>
          <a:lstStyle/>
          <a:p>
            <a:r>
              <a:rPr lang="nl-NL" noProof="0" dirty="0"/>
              <a:t>Bossen op (arme) zandgronden</a:t>
            </a:r>
          </a:p>
        </p:txBody>
      </p:sp>
      <p:sp>
        <p:nvSpPr>
          <p:cNvPr id="6" name="Tijdelijke aanduiding voor dianummer 5">
            <a:extLst>
              <a:ext uri="{FF2B5EF4-FFF2-40B4-BE49-F238E27FC236}">
                <a16:creationId xmlns:a16="http://schemas.microsoft.com/office/drawing/2014/main" id="{0A614F92-6BDE-E5F4-9B62-9EF91A255F03}"/>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pic>
        <p:nvPicPr>
          <p:cNvPr id="3074" name="Picture 2" descr="Arme bossen verdienen beter">
            <a:extLst>
              <a:ext uri="{FF2B5EF4-FFF2-40B4-BE49-F238E27FC236}">
                <a16:creationId xmlns:a16="http://schemas.microsoft.com/office/drawing/2014/main" id="{470E7BA2-D4D7-8666-CB7A-B80871D04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26" y="2617669"/>
            <a:ext cx="5563358" cy="3973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tuurtype: Dennen-Eikenbos met Gewone braam | Ecopedia">
            <a:extLst>
              <a:ext uri="{FF2B5EF4-FFF2-40B4-BE49-F238E27FC236}">
                <a16:creationId xmlns:a16="http://schemas.microsoft.com/office/drawing/2014/main" id="{A005D0FA-0FD3-6F7A-E180-6CC83EB7B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120" y="2617669"/>
            <a:ext cx="5668370" cy="42512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 grote stinkzwam (Phallus impudicus) | de Brabander Geert Fotografie">
            <a:extLst>
              <a:ext uri="{FF2B5EF4-FFF2-40B4-BE49-F238E27FC236}">
                <a16:creationId xmlns:a16="http://schemas.microsoft.com/office/drawing/2014/main" id="{E22D3389-9DE6-A6ED-4E7C-6E721D581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5021" y="2651602"/>
            <a:ext cx="6307469" cy="421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91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anim calcmode="lin" valueType="num">
                                      <p:cBhvr>
                                        <p:cTn id="29" dur="1000" fill="hold"/>
                                        <p:tgtEl>
                                          <p:spTgt spid="3078"/>
                                        </p:tgtEl>
                                        <p:attrNameLst>
                                          <p:attrName>ppt_x</p:attrName>
                                        </p:attrNameLst>
                                      </p:cBhvr>
                                      <p:tavLst>
                                        <p:tav tm="0">
                                          <p:val>
                                            <p:strVal val="#ppt_x"/>
                                          </p:val>
                                        </p:tav>
                                        <p:tav tm="100000">
                                          <p:val>
                                            <p:strVal val="#ppt_x"/>
                                          </p:val>
                                        </p:tav>
                                      </p:tavLst>
                                    </p:anim>
                                    <p:anim calcmode="lin" valueType="num">
                                      <p:cBhvr>
                                        <p:cTn id="3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913B809E-9840-4F61-A777-0ECC9F692F13}">
  <ds:schemaRef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aa6b8cd-8aaf-473e-973b-57fcbd5fd695"/>
    <ds:schemaRef ds:uri="53db1c64-d159-475e-a504-7a3da4935d8c"/>
    <ds:schemaRef ds:uri="http://www.w3.org/XML/1998/namespace"/>
  </ds:schemaRefs>
</ds:datastoreItem>
</file>

<file path=customXml/itemProps3.xml><?xml version="1.0" encoding="utf-8"?>
<ds:datastoreItem xmlns:ds="http://schemas.openxmlformats.org/officeDocument/2006/customXml" ds:itemID="{167CD2FC-0728-49A8-A001-662D9B6AC3CC}">
  <ds:schemaRefs>
    <ds:schemaRef ds:uri="4aa6b8cd-8aaf-473e-973b-57fcbd5fd695"/>
    <ds:schemaRef ds:uri="53db1c64-d159-475e-a504-7a3da4935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Yuverta</Template>
  <TotalTime>211</TotalTime>
  <Words>1133</Words>
  <Application>Microsoft Office PowerPoint</Application>
  <PresentationFormat>Breedbeeld</PresentationFormat>
  <Paragraphs>132</Paragraphs>
  <Slides>14</Slides>
  <Notes>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14</vt:i4>
      </vt:variant>
    </vt:vector>
  </HeadingPairs>
  <TitlesOfParts>
    <vt:vector size="23" baseType="lpstr">
      <vt:lpstr>Arial</vt:lpstr>
      <vt:lpstr>Arial</vt:lpstr>
      <vt:lpstr>Arial Black</vt:lpstr>
      <vt:lpstr>Calibri</vt:lpstr>
      <vt:lpstr>Interstate</vt:lpstr>
      <vt:lpstr>RijksoverheidSansText</vt:lpstr>
      <vt:lpstr>Source Sans Pro</vt:lpstr>
      <vt:lpstr>Ubuntu Condensed</vt:lpstr>
      <vt:lpstr>Yuverta</vt:lpstr>
      <vt:lpstr>Natuurdoeltypen</vt:lpstr>
      <vt:lpstr>Planning voor vandaag</vt:lpstr>
      <vt:lpstr>Wat zijn natuurdoeltypen? </vt:lpstr>
      <vt:lpstr>Waarom natuurdoeltypen?</vt:lpstr>
      <vt:lpstr>Bossen op (arme) zandgronden</vt:lpstr>
      <vt:lpstr>Kenmerkende soorten</vt:lpstr>
      <vt:lpstr>Kenmerkende soorten</vt:lpstr>
      <vt:lpstr>Invasieve exoten</vt:lpstr>
      <vt:lpstr>Vermesting</vt:lpstr>
      <vt:lpstr>Verzuring</vt:lpstr>
      <vt:lpstr>Verdroging</vt:lpstr>
      <vt:lpstr>Kwaliteits bepaling</vt:lpstr>
      <vt:lpstr>In de praktijk</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Lonneke de Rooij</cp:lastModifiedBy>
  <cp:revision>7</cp:revision>
  <dcterms:created xsi:type="dcterms:W3CDTF">2021-03-01T11:59:21Z</dcterms:created>
  <dcterms:modified xsi:type="dcterms:W3CDTF">2022-06-13T07:12:10Z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